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76" r:id="rId13"/>
    <p:sldId id="278" r:id="rId14"/>
    <p:sldId id="266" r:id="rId15"/>
    <p:sldId id="269" r:id="rId16"/>
    <p:sldId id="270" r:id="rId17"/>
    <p:sldId id="277" r:id="rId18"/>
    <p:sldId id="271" r:id="rId19"/>
    <p:sldId id="272" r:id="rId20"/>
    <p:sldId id="274" r:id="rId21"/>
    <p:sldId id="273" r:id="rId22"/>
    <p:sldId id="27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FF66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3AB5-5A58-4C6B-8003-F9E481214D51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82FFF687-A30D-4F74-9AEF-2B3F360E4667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3AB5-5A58-4C6B-8003-F9E481214D51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FF687-A30D-4F74-9AEF-2B3F360E466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3AB5-5A58-4C6B-8003-F9E481214D51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FF687-A30D-4F74-9AEF-2B3F360E466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3AB5-5A58-4C6B-8003-F9E481214D51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FF687-A30D-4F74-9AEF-2B3F360E4667}" type="slidenum">
              <a:rPr lang="en-IN" smtClean="0"/>
              <a:t>‹#›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3AB5-5A58-4C6B-8003-F9E481214D51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2FFF687-A30D-4F74-9AEF-2B3F360E4667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3AB5-5A58-4C6B-8003-F9E481214D51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FF687-A30D-4F74-9AEF-2B3F360E4667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3AB5-5A58-4C6B-8003-F9E481214D51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FF687-A30D-4F74-9AEF-2B3F360E466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3AB5-5A58-4C6B-8003-F9E481214D51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FF687-A30D-4F74-9AEF-2B3F360E466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3AB5-5A58-4C6B-8003-F9E481214D51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FF687-A30D-4F74-9AEF-2B3F360E466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3AB5-5A58-4C6B-8003-F9E481214D51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FF687-A30D-4F74-9AEF-2B3F360E466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3AB5-5A58-4C6B-8003-F9E481214D51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2FFF687-A30D-4F74-9AEF-2B3F360E466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C133AB5-5A58-4C6B-8003-F9E481214D51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2FFF687-A30D-4F74-9AEF-2B3F360E4667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52120" y="5429200"/>
            <a:ext cx="3448472" cy="88012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BY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KEERTHIVASAN G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2021505020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40768"/>
            <a:ext cx="8229600" cy="1800200"/>
          </a:xfrm>
        </p:spPr>
        <p:txBody>
          <a:bodyPr>
            <a:noAutofit/>
          </a:bodyPr>
          <a:lstStyle/>
          <a:p>
            <a:r>
              <a:rPr lang="en-US" sz="2400" dirty="0" smtClean="0"/>
              <a:t>SUMMER INTERSHIP</a:t>
            </a:r>
            <a:br>
              <a:rPr lang="en-US" sz="2400" dirty="0" smtClean="0"/>
            </a:br>
            <a:r>
              <a:rPr lang="en-US" sz="2400" dirty="0" smtClean="0"/>
              <a:t>INDIAN OIL COOPERATION LIMITED</a:t>
            </a:r>
            <a:br>
              <a:rPr lang="en-US" sz="2400" dirty="0" smtClean="0"/>
            </a:br>
            <a:r>
              <a:rPr lang="en-US" sz="2400" dirty="0" smtClean="0"/>
              <a:t>TONDIARPET TERMINAL</a:t>
            </a:r>
            <a:br>
              <a:rPr lang="en-US" sz="2400" dirty="0" smtClean="0"/>
            </a:br>
            <a:r>
              <a:rPr lang="en-US" sz="2400" dirty="0" smtClean="0"/>
              <a:t>(12/06/24 TO 12/07/24)</a:t>
            </a:r>
            <a:endParaRPr lang="en-IN" sz="2400" dirty="0"/>
          </a:p>
        </p:txBody>
      </p:sp>
      <p:pic>
        <p:nvPicPr>
          <p:cNvPr id="4" name="Picture 3" descr="File:Indian Oil Logo.svg - Wikipedi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284984"/>
            <a:ext cx="2376264" cy="2880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264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4" r="5063" b="12677"/>
          <a:stretch/>
        </p:blipFill>
        <p:spPr bwMode="auto">
          <a:xfrm>
            <a:off x="109811" y="260648"/>
            <a:ext cx="8895821" cy="643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397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363272" cy="562074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C000"/>
                </a:solidFill>
              </a:rPr>
              <a:t>TERMINAL AUTOMATION SYSTEM</a:t>
            </a:r>
            <a:endParaRPr lang="en-IN" sz="2400" dirty="0">
              <a:solidFill>
                <a:srgbClr val="FFC000"/>
              </a:solidFill>
            </a:endParaRPr>
          </a:p>
        </p:txBody>
      </p:sp>
      <p:pic>
        <p:nvPicPr>
          <p:cNvPr id="4" name="WhatsApp Video 2024-07-14 at 20.04.54.mp4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552" y="836613"/>
            <a:ext cx="7920880" cy="5183187"/>
          </a:xfrm>
        </p:spPr>
      </p:pic>
    </p:spTree>
    <p:extLst>
      <p:ext uri="{BB962C8B-B14F-4D97-AF65-F5344CB8AC3E}">
        <p14:creationId xmlns:p14="http://schemas.microsoft.com/office/powerpoint/2010/main" val="221061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435280" cy="432048"/>
          </a:xfrm>
        </p:spPr>
        <p:txBody>
          <a:bodyPr>
            <a:normAutofit fontScale="90000"/>
          </a:bodyPr>
          <a:lstStyle/>
          <a:p>
            <a:r>
              <a:rPr lang="en-US" sz="2400" dirty="0" smtClean="0">
                <a:solidFill>
                  <a:srgbClr val="FFC000"/>
                </a:solidFill>
              </a:rPr>
              <a:t>Safety </a:t>
            </a:r>
            <a:endParaRPr lang="en-IN" sz="24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620688"/>
            <a:ext cx="8435280" cy="5399112"/>
          </a:xfrm>
        </p:spPr>
        <p:txBody>
          <a:bodyPr/>
          <a:lstStyle/>
          <a:p>
            <a:r>
              <a:rPr lang="en-US" sz="2000" dirty="0"/>
              <a:t>Emergency shutdown</a:t>
            </a:r>
            <a:endParaRPr lang="en-IN" sz="1600" dirty="0"/>
          </a:p>
          <a:p>
            <a:r>
              <a:rPr lang="en-US" sz="2000" dirty="0"/>
              <a:t>Hydrocarbon detection system (HCD)</a:t>
            </a:r>
            <a:endParaRPr lang="en-IN" sz="1600" dirty="0"/>
          </a:p>
          <a:p>
            <a:r>
              <a:rPr lang="en-US" sz="2000" dirty="0"/>
              <a:t>Dyke Valve Position Indicator</a:t>
            </a:r>
            <a:endParaRPr lang="en-IN" sz="1600" dirty="0"/>
          </a:p>
          <a:p>
            <a:r>
              <a:rPr lang="en-US" sz="2000" dirty="0"/>
              <a:t>Smoke detector</a:t>
            </a:r>
            <a:endParaRPr lang="en-IN" sz="1600" dirty="0"/>
          </a:p>
          <a:p>
            <a:r>
              <a:rPr lang="en-US" sz="2000" dirty="0"/>
              <a:t>Manual call point</a:t>
            </a:r>
            <a:endParaRPr lang="en-IN" sz="1600" dirty="0"/>
          </a:p>
          <a:p>
            <a:r>
              <a:rPr lang="en-US" sz="2000" dirty="0"/>
              <a:t>Earthing</a:t>
            </a:r>
            <a:endParaRPr lang="en-IN" sz="1600" dirty="0"/>
          </a:p>
          <a:p>
            <a:r>
              <a:rPr lang="en-US" sz="2000" dirty="0"/>
              <a:t>Non sparkle </a:t>
            </a:r>
            <a:r>
              <a:rPr lang="en-US" sz="2000" dirty="0" smtClean="0"/>
              <a:t>tools</a:t>
            </a:r>
          </a:p>
          <a:p>
            <a:pPr lvl="0"/>
            <a:r>
              <a:rPr lang="en-US" sz="2000" dirty="0"/>
              <a:t>Sprinkler System</a:t>
            </a:r>
            <a:endParaRPr lang="en-IN" sz="1600" dirty="0"/>
          </a:p>
          <a:p>
            <a:pPr lvl="0"/>
            <a:r>
              <a:rPr lang="en-US" sz="2000" dirty="0"/>
              <a:t>Foam Pourer System</a:t>
            </a:r>
            <a:endParaRPr lang="en-IN" sz="1600" dirty="0"/>
          </a:p>
          <a:p>
            <a:pPr lvl="0"/>
            <a:r>
              <a:rPr lang="en-US" sz="2000" dirty="0"/>
              <a:t>High-Volume Long Range Monitor(</a:t>
            </a:r>
            <a:r>
              <a:rPr lang="en-US" sz="2000" dirty="0" err="1"/>
              <a:t>Hvlrm</a:t>
            </a:r>
            <a:r>
              <a:rPr lang="en-US" sz="2000" dirty="0"/>
              <a:t>)</a:t>
            </a:r>
            <a:endParaRPr lang="en-IN" sz="1600" dirty="0"/>
          </a:p>
          <a:p>
            <a:pPr lvl="0"/>
            <a:r>
              <a:rPr lang="en-US" sz="2000" dirty="0"/>
              <a:t>Fire </a:t>
            </a:r>
            <a:r>
              <a:rPr lang="en-US" sz="2000" dirty="0" smtClean="0"/>
              <a:t>Extinguishers</a:t>
            </a:r>
          </a:p>
          <a:p>
            <a:pPr lvl="0"/>
            <a:r>
              <a:rPr lang="en-US" sz="2000" dirty="0" smtClean="0"/>
              <a:t>Safety drill</a:t>
            </a:r>
            <a:endParaRPr lang="en-IN" sz="1600" dirty="0"/>
          </a:p>
          <a:p>
            <a:pPr lvl="1"/>
            <a:endParaRPr lang="en-IN" sz="14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7" r="17894"/>
          <a:stretch/>
        </p:blipFill>
        <p:spPr bwMode="auto">
          <a:xfrm>
            <a:off x="4722614" y="404664"/>
            <a:ext cx="1616075" cy="18440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0" t="23582" r="16495" b="26417"/>
          <a:stretch/>
        </p:blipFill>
        <p:spPr bwMode="auto">
          <a:xfrm>
            <a:off x="7020272" y="434191"/>
            <a:ext cx="1437005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3"/>
          <a:stretch/>
        </p:blipFill>
        <p:spPr bwMode="auto">
          <a:xfrm>
            <a:off x="4755318" y="2492897"/>
            <a:ext cx="1550665" cy="1800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8" t="19587" r="27835" b="42526"/>
          <a:stretch/>
        </p:blipFill>
        <p:spPr bwMode="auto">
          <a:xfrm>
            <a:off x="6768177" y="2386893"/>
            <a:ext cx="1689100" cy="18341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2" t="33119" r="28350" b="13402"/>
          <a:stretch/>
        </p:blipFill>
        <p:spPr bwMode="auto">
          <a:xfrm>
            <a:off x="2483768" y="4555418"/>
            <a:ext cx="1339850" cy="20554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2" t="28479" r="26976"/>
          <a:stretch/>
        </p:blipFill>
        <p:spPr bwMode="auto">
          <a:xfrm>
            <a:off x="4211960" y="4555418"/>
            <a:ext cx="2296160" cy="20554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4" t="27449" r="21649" b="25773"/>
          <a:stretch/>
        </p:blipFill>
        <p:spPr bwMode="auto">
          <a:xfrm>
            <a:off x="6540068" y="4555418"/>
            <a:ext cx="2208396" cy="20696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28678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3744416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6234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433762"/>
            <a:ext cx="3744416" cy="30195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2906"/>
            <a:ext cx="4248472" cy="2721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6992"/>
            <a:ext cx="4349624" cy="30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69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76" y="116632"/>
            <a:ext cx="8507288" cy="360040"/>
          </a:xfrm>
        </p:spPr>
        <p:txBody>
          <a:bodyPr>
            <a:normAutofit fontScale="90000"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WAGON LOADIND</a:t>
            </a:r>
            <a:endParaRPr lang="en-IN" sz="20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20688"/>
            <a:ext cx="8424936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15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579296" cy="432048"/>
          </a:xfrm>
        </p:spPr>
        <p:txBody>
          <a:bodyPr>
            <a:normAutofit fontScale="90000"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WORK DONE AT IOCL TONDAIRPET TERMINAL</a:t>
            </a:r>
            <a:endParaRPr lang="en-IN" sz="20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620688"/>
            <a:ext cx="8507288" cy="5399112"/>
          </a:xfrm>
        </p:spPr>
        <p:txBody>
          <a:bodyPr>
            <a:normAutofit/>
          </a:bodyPr>
          <a:lstStyle/>
          <a:p>
            <a:pPr marL="560070" indent="-514350">
              <a:buFont typeface="+mj-lt"/>
              <a:buAutoNum type="arabicPeriod"/>
            </a:pPr>
            <a:r>
              <a:rPr lang="en-US" sz="2800" dirty="0">
                <a:solidFill>
                  <a:srgbClr val="0070C0"/>
                </a:solidFill>
              </a:rPr>
              <a:t>Enhancing Fuel Delivery Accuracy through Automated Calibration of Positive Displacement Meters at Tondiarpet Terminal Bays for truck </a:t>
            </a:r>
            <a:r>
              <a:rPr lang="en-US" sz="2800" dirty="0" smtClean="0">
                <a:solidFill>
                  <a:srgbClr val="0070C0"/>
                </a:solidFill>
              </a:rPr>
              <a:t>filling</a:t>
            </a:r>
            <a:endParaRPr lang="en-IN" sz="2800" dirty="0" smtClean="0">
              <a:solidFill>
                <a:srgbClr val="0070C0"/>
              </a:solidFill>
            </a:endParaRPr>
          </a:p>
          <a:p>
            <a:pPr marL="56007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0070C0"/>
                </a:solidFill>
              </a:rPr>
              <a:t>CPU </a:t>
            </a:r>
            <a:r>
              <a:rPr lang="en-US" sz="2800" dirty="0">
                <a:solidFill>
                  <a:srgbClr val="0070C0"/>
                </a:solidFill>
              </a:rPr>
              <a:t>Card Replacement and Parameter Reconfiguration for Bay 3 Batch </a:t>
            </a:r>
            <a:r>
              <a:rPr lang="en-US" sz="2800" dirty="0" smtClean="0">
                <a:solidFill>
                  <a:srgbClr val="0070C0"/>
                </a:solidFill>
              </a:rPr>
              <a:t>Controller</a:t>
            </a:r>
            <a:endParaRPr lang="en-IN" sz="2800" dirty="0">
              <a:solidFill>
                <a:srgbClr val="0070C0"/>
              </a:solidFill>
            </a:endParaRPr>
          </a:p>
          <a:p>
            <a:pPr marL="56007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>
                <a:solidFill>
                  <a:srgbClr val="0070C0"/>
                </a:solidFill>
              </a:rPr>
              <a:t>Installation of Magnetic Proximity Sensor for Dyke Drain Valve 10 on Tank 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>
                <a:solidFill>
                  <a:srgbClr val="0070C0"/>
                </a:solidFill>
              </a:rPr>
              <a:t>Testing and Verification of AOPS at Tanks 15 and 16 Systems at Various Locations in the Tank Farm</a:t>
            </a:r>
            <a:endParaRPr lang="en-IN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5148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435280" cy="1224136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Enhancing Fuel Delivery Accuracy through Automated Calibration of Positive Displacement Meters at Tondiarpet Terminal Bays for truck </a:t>
            </a:r>
            <a:r>
              <a:rPr lang="en-US" sz="2200" dirty="0" smtClean="0">
                <a:solidFill>
                  <a:srgbClr val="0070C0"/>
                </a:solidFill>
              </a:rPr>
              <a:t>filling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447800"/>
            <a:ext cx="8219256" cy="522156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IN" sz="2400" b="1" dirty="0" smtClean="0"/>
              <a:t>1)Setup</a:t>
            </a:r>
            <a:r>
              <a:rPr lang="en-IN" sz="2400" b="1" dirty="0"/>
              <a:t> </a:t>
            </a:r>
            <a:r>
              <a:rPr lang="en-IN" sz="2400" b="1" dirty="0" smtClean="0"/>
              <a:t> the master PD meter skid  and bays PD meter</a:t>
            </a:r>
          </a:p>
          <a:p>
            <a:pPr marL="0" lvl="0" indent="0">
              <a:buNone/>
            </a:pPr>
            <a:r>
              <a:rPr lang="en-IN" sz="2400" b="1" dirty="0" smtClean="0"/>
              <a:t>2) Preset Values in batch controller</a:t>
            </a:r>
          </a:p>
          <a:p>
            <a:pPr marL="0" lvl="0" indent="0">
              <a:buNone/>
            </a:pPr>
            <a:r>
              <a:rPr lang="en-US" sz="2400" b="1" dirty="0" smtClean="0"/>
              <a:t>3)</a:t>
            </a:r>
            <a:r>
              <a:rPr lang="en-IN" sz="2400" b="1" dirty="0"/>
              <a:t> </a:t>
            </a:r>
            <a:r>
              <a:rPr lang="en-IN" sz="2400" b="1" dirty="0" smtClean="0"/>
              <a:t>Preset ,delivery and dip </a:t>
            </a:r>
            <a:r>
              <a:rPr lang="en-IN" sz="2400" b="1" dirty="0"/>
              <a:t>q</a:t>
            </a:r>
            <a:r>
              <a:rPr lang="en-IN" sz="2400" b="1" dirty="0" smtClean="0"/>
              <a:t>uantity and note the reading of the quantities</a:t>
            </a:r>
          </a:p>
          <a:p>
            <a:pPr marL="0" lvl="0" indent="0">
              <a:buNone/>
            </a:pPr>
            <a:r>
              <a:rPr lang="en-IN" sz="2400" b="1" dirty="0" smtClean="0"/>
              <a:t> 4)</a:t>
            </a:r>
            <a:endParaRPr lang="en-IN" sz="2400" dirty="0"/>
          </a:p>
          <a:p>
            <a:pPr marL="0" lvl="0" indent="0">
              <a:buNone/>
            </a:pPr>
            <a:r>
              <a:rPr lang="en-US" sz="2400" dirty="0" smtClean="0"/>
              <a:t>5)</a:t>
            </a:r>
            <a:r>
              <a:rPr lang="en-IN" sz="2400" b="1" dirty="0"/>
              <a:t> Batch Controller Configuration:</a:t>
            </a:r>
            <a:endParaRPr lang="en-IN" sz="1800" dirty="0"/>
          </a:p>
          <a:p>
            <a:pPr lvl="1"/>
            <a:r>
              <a:rPr lang="en-IN" sz="2000" dirty="0"/>
              <a:t>Press Alt + Clear.</a:t>
            </a:r>
            <a:endParaRPr lang="en-IN" sz="1600" dirty="0"/>
          </a:p>
          <a:p>
            <a:pPr lvl="1"/>
            <a:r>
              <a:rPr lang="en-IN" sz="2000" dirty="0"/>
              <a:t>Enter the passcode.</a:t>
            </a:r>
            <a:endParaRPr lang="en-IN" sz="1600" dirty="0"/>
          </a:p>
          <a:p>
            <a:pPr lvl="1"/>
            <a:r>
              <a:rPr lang="en-IN" sz="2000" dirty="0"/>
              <a:t>Click Setup.</a:t>
            </a:r>
            <a:endParaRPr lang="en-IN" sz="1600" dirty="0"/>
          </a:p>
          <a:p>
            <a:pPr marL="0" indent="0">
              <a:buNone/>
            </a:pPr>
            <a:r>
              <a:rPr lang="en-IN" sz="2400" b="1" dirty="0" smtClean="0"/>
              <a:t>6) Enter </a:t>
            </a:r>
            <a:r>
              <a:rPr lang="en-IN" sz="2400" b="1" dirty="0"/>
              <a:t>the new meter factors and related </a:t>
            </a:r>
            <a:r>
              <a:rPr lang="en-IN" sz="2400" b="1" dirty="0" smtClean="0"/>
              <a:t>parameters</a:t>
            </a:r>
          </a:p>
          <a:p>
            <a:pPr marL="0" indent="0">
              <a:buNone/>
            </a:pPr>
            <a:r>
              <a:rPr lang="en-US" sz="2400" b="1" dirty="0" smtClean="0"/>
              <a:t>7) Check the accuracy</a:t>
            </a:r>
            <a:endParaRPr lang="en-IN" sz="2400" b="1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43608" y="3070671"/>
            <a:ext cx="4486910" cy="4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05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0648"/>
            <a:ext cx="3891280" cy="291846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429000"/>
            <a:ext cx="432048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08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507288" cy="108012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 Card Replacement and Parameter Reconfiguration for Bay 3 Batch Controller</a:t>
            </a:r>
            <a:r>
              <a:rPr lang="en-IN" sz="2400" dirty="0">
                <a:solidFill>
                  <a:srgbClr val="0070C0"/>
                </a:solidFill>
              </a:rPr>
              <a:t/>
            </a:r>
            <a:br>
              <a:rPr lang="en-IN" sz="2400" dirty="0">
                <a:solidFill>
                  <a:srgbClr val="0070C0"/>
                </a:solidFill>
              </a:rPr>
            </a:b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980728"/>
            <a:ext cx="8784976" cy="5400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1)</a:t>
            </a:r>
            <a:r>
              <a:rPr lang="en-IN" sz="2400" b="1" dirty="0" smtClean="0"/>
              <a:t> Note </a:t>
            </a:r>
            <a:r>
              <a:rPr lang="en-IN" sz="2400" b="1" dirty="0"/>
              <a:t>Existing </a:t>
            </a:r>
            <a:r>
              <a:rPr lang="en-IN" sz="2400" b="1" dirty="0" smtClean="0"/>
              <a:t>Parameters around 701</a:t>
            </a:r>
          </a:p>
          <a:p>
            <a:pPr marL="0" indent="0">
              <a:buNone/>
            </a:pPr>
            <a:r>
              <a:rPr lang="en-US" sz="2400" dirty="0" smtClean="0"/>
              <a:t>2) </a:t>
            </a:r>
            <a:r>
              <a:rPr lang="en-IN" sz="2400" b="1" dirty="0"/>
              <a:t>Replace the CPU </a:t>
            </a:r>
            <a:r>
              <a:rPr lang="en-IN" sz="2400" b="1" dirty="0" smtClean="0"/>
              <a:t>Card by opening the batch controller</a:t>
            </a:r>
          </a:p>
          <a:p>
            <a:pPr marL="0" lvl="0" indent="0">
              <a:buNone/>
            </a:pPr>
            <a:r>
              <a:rPr lang="en-US" sz="2400" b="1" dirty="0" smtClean="0"/>
              <a:t>3) </a:t>
            </a:r>
            <a:r>
              <a:rPr lang="en-IN" sz="2400" b="1" dirty="0"/>
              <a:t>Enter Parameters into the New CPU Card:</a:t>
            </a:r>
            <a:endParaRPr lang="en-IN" sz="1800" dirty="0"/>
          </a:p>
          <a:p>
            <a:pPr lvl="1"/>
            <a:r>
              <a:rPr lang="en-IN" sz="2000" dirty="0"/>
              <a:t>Press Alt + Enter to access the parameter setup menu.</a:t>
            </a:r>
            <a:endParaRPr lang="en-IN" sz="1600" dirty="0"/>
          </a:p>
          <a:p>
            <a:pPr lvl="1"/>
            <a:r>
              <a:rPr lang="en-IN" sz="2000" dirty="0"/>
              <a:t>Enter the passcode to unlock the setup configuration.</a:t>
            </a:r>
            <a:endParaRPr lang="en-IN" sz="1600" dirty="0"/>
          </a:p>
          <a:p>
            <a:pPr lvl="1"/>
            <a:r>
              <a:rPr lang="en-IN" sz="2000" dirty="0"/>
              <a:t>Navigate to the setup section.</a:t>
            </a:r>
            <a:endParaRPr lang="en-IN" sz="1600" dirty="0"/>
          </a:p>
          <a:p>
            <a:pPr lvl="1"/>
            <a:r>
              <a:rPr lang="en-IN" sz="2000" dirty="0"/>
              <a:t>Enter all the noted parameters into the new CPU card manually</a:t>
            </a:r>
            <a:r>
              <a:rPr lang="en-IN" sz="2000" dirty="0" smtClean="0"/>
              <a:t>.</a:t>
            </a:r>
            <a:endParaRPr lang="en-IN" sz="1600" dirty="0"/>
          </a:p>
          <a:p>
            <a:pPr marL="0" indent="0">
              <a:buNone/>
            </a:pPr>
            <a:endParaRPr lang="en-IN" dirty="0" smtClean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2391" y="3070380"/>
            <a:ext cx="266713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54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0"/>
            <a:ext cx="8579296" cy="90872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Installation of Magnetic Proximity Sensor for Dyke Drain Valve 10 on Tank </a:t>
            </a:r>
            <a:r>
              <a:rPr lang="en-US" sz="2400" dirty="0" smtClean="0">
                <a:solidFill>
                  <a:srgbClr val="0070C0"/>
                </a:solidFill>
              </a:rPr>
              <a:t>2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980728"/>
            <a:ext cx="8507288" cy="50390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1800" b="1" dirty="0" smtClean="0"/>
              <a:t>APPARATUS REQUIRED:</a:t>
            </a:r>
            <a:endParaRPr lang="en-IN" sz="1800" dirty="0" smtClean="0"/>
          </a:p>
          <a:p>
            <a:pPr marL="0" lvl="0" indent="0">
              <a:buNone/>
            </a:pPr>
            <a:r>
              <a:rPr lang="en-IN" sz="1800" dirty="0" smtClean="0"/>
              <a:t>OSNA </a:t>
            </a:r>
            <a:r>
              <a:rPr lang="en-IN" sz="1800" dirty="0"/>
              <a:t>Magnetic Proximity Sensor</a:t>
            </a:r>
          </a:p>
          <a:p>
            <a:pPr marL="0" lvl="0" indent="0">
              <a:buNone/>
            </a:pPr>
            <a:r>
              <a:rPr lang="en-IN" sz="1800" dirty="0"/>
              <a:t>Barrier Relay</a:t>
            </a:r>
          </a:p>
          <a:p>
            <a:pPr marL="0" lvl="0" indent="0">
              <a:buNone/>
            </a:pPr>
            <a:r>
              <a:rPr lang="en-IN" sz="1800" dirty="0"/>
              <a:t>Connecting Wire</a:t>
            </a:r>
          </a:p>
          <a:p>
            <a:pPr marL="0" indent="0">
              <a:buNone/>
            </a:pPr>
            <a:r>
              <a:rPr lang="en-IN" sz="1800" dirty="0" smtClean="0"/>
              <a:t>Flange</a:t>
            </a:r>
          </a:p>
          <a:p>
            <a:pPr marL="0" indent="0">
              <a:buNone/>
            </a:pPr>
            <a:r>
              <a:rPr lang="en-US" sz="1800" b="1" dirty="0" smtClean="0"/>
              <a:t>WORKING PRINCIPLE:</a:t>
            </a:r>
          </a:p>
          <a:p>
            <a:pPr marL="0" indent="0">
              <a:buNone/>
            </a:pPr>
            <a:r>
              <a:rPr lang="en-US" sz="1800" dirty="0" smtClean="0"/>
              <a:t>                         </a:t>
            </a:r>
            <a:r>
              <a:rPr lang="en-US" sz="1800" dirty="0"/>
              <a:t>The magnetic proximity sensor continuously supplies a 4V signal. When a change in the dyke drain valve position is detected, the sensor outputs 8V to the barrier relay. The barrier relay then amplifies this 8V signal to 24V</a:t>
            </a:r>
            <a:endParaRPr lang="en-IN" sz="1800" dirty="0" smtClean="0"/>
          </a:p>
          <a:p>
            <a:pPr marL="0" indent="0">
              <a:buNone/>
            </a:pPr>
            <a:r>
              <a:rPr lang="en-US" sz="1800" b="1" dirty="0" smtClean="0"/>
              <a:t>STEPS:</a:t>
            </a:r>
            <a:endParaRPr lang="en-US" sz="2000" b="1" dirty="0" smtClean="0"/>
          </a:p>
          <a:p>
            <a:pPr marL="0" indent="0">
              <a:buNone/>
            </a:pPr>
            <a:r>
              <a:rPr lang="en-US" sz="2000" b="1" dirty="0" smtClean="0"/>
              <a:t>1)</a:t>
            </a:r>
            <a:r>
              <a:rPr lang="en-IN" sz="2000" b="1" dirty="0" smtClean="0"/>
              <a:t> Placement </a:t>
            </a:r>
            <a:r>
              <a:rPr lang="en-IN" sz="2000" b="1" dirty="0"/>
              <a:t>of Magnetic Proximity </a:t>
            </a:r>
            <a:r>
              <a:rPr lang="en-IN" sz="2000" b="1" dirty="0" smtClean="0"/>
              <a:t>Sensor at correct position</a:t>
            </a:r>
          </a:p>
          <a:p>
            <a:pPr marL="0" lvl="1" indent="0">
              <a:spcBef>
                <a:spcPts val="580"/>
              </a:spcBef>
              <a:buClr>
                <a:schemeClr val="accent1"/>
              </a:buClr>
              <a:buNone/>
            </a:pPr>
            <a:r>
              <a:rPr lang="en-US" b="1" dirty="0" smtClean="0"/>
              <a:t>2) </a:t>
            </a:r>
            <a:r>
              <a:rPr lang="en-IN" b="1" dirty="0"/>
              <a:t>Connecting to </a:t>
            </a:r>
            <a:r>
              <a:rPr lang="en-IN" b="1" dirty="0" smtClean="0"/>
              <a:t>1,3 </a:t>
            </a:r>
            <a:r>
              <a:rPr lang="en-IN" b="1" dirty="0"/>
              <a:t>as </a:t>
            </a:r>
            <a:r>
              <a:rPr lang="en-IN" b="1" dirty="0" smtClean="0"/>
              <a:t>input to barrier relay, </a:t>
            </a:r>
            <a:r>
              <a:rPr lang="en-IN" b="1" dirty="0"/>
              <a:t>supply at 9(-), 12</a:t>
            </a:r>
            <a:r>
              <a:rPr lang="en-IN" b="1" dirty="0" smtClean="0"/>
              <a:t>(+)</a:t>
            </a:r>
            <a:r>
              <a:rPr lang="en-IN" b="1" dirty="0"/>
              <a:t> </a:t>
            </a:r>
            <a:r>
              <a:rPr lang="en-IN" b="1" dirty="0" smtClean="0"/>
              <a:t>and 7,8output </a:t>
            </a:r>
            <a:r>
              <a:rPr lang="en-IN" b="1" dirty="0"/>
              <a:t>of barrier </a:t>
            </a:r>
            <a:r>
              <a:rPr lang="en-IN" b="1" dirty="0" smtClean="0"/>
              <a:t>relay to Honeywell PLC  </a:t>
            </a:r>
          </a:p>
          <a:p>
            <a:pPr marL="0" lvl="1" indent="0">
              <a:spcBef>
                <a:spcPts val="580"/>
              </a:spcBef>
              <a:buClr>
                <a:schemeClr val="accent1"/>
              </a:buClr>
              <a:buNone/>
            </a:pPr>
            <a:r>
              <a:rPr lang="en-US" b="1" dirty="0" smtClean="0"/>
              <a:t>3) Even a small disturbance occur in the dyke drain valve handle </a:t>
            </a:r>
          </a:p>
          <a:p>
            <a:pPr marL="0" lvl="1" indent="0">
              <a:spcBef>
                <a:spcPts val="580"/>
              </a:spcBef>
              <a:buClr>
                <a:schemeClr val="accent1"/>
              </a:buClr>
              <a:buNone/>
            </a:pPr>
            <a:r>
              <a:rPr lang="en-US" b="1" dirty="0" smtClean="0"/>
              <a:t>The hooter alarm rings</a:t>
            </a:r>
            <a:endParaRPr lang="en-IN" b="1" dirty="0"/>
          </a:p>
          <a:p>
            <a:pPr marL="0" indent="0">
              <a:buNone/>
            </a:pP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2636937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856984" cy="476672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solidFill>
                  <a:srgbClr val="FF9900"/>
                </a:solidFill>
              </a:rPr>
              <a:t>PIPELINE ACROSS INDIA                                            TONDIARPET TERMINAL</a:t>
            </a:r>
            <a:endParaRPr lang="en-IN" sz="2000" b="1" dirty="0">
              <a:solidFill>
                <a:srgbClr val="FF99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79512" y="5229200"/>
            <a:ext cx="8503478" cy="12961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DEDICATED PIPELINE FOR EACH PRODUCTS MS,HSD,ATF,FO  FROM CPCL,FST,JETTY</a:t>
            </a:r>
            <a:r>
              <a:rPr lang="en-IN" sz="2000" dirty="0" smtClean="0"/>
              <a:t> AND ETHANOL FROM SUGARCANE INDUSTRIES  THROUGH TRUCKS</a:t>
            </a:r>
          </a:p>
          <a:p>
            <a:pPr marL="0" indent="0">
              <a:buNone/>
            </a:pPr>
            <a:r>
              <a:rPr lang="en-US" sz="2000" dirty="0" smtClean="0"/>
              <a:t>TANKS </a:t>
            </a:r>
            <a:r>
              <a:rPr lang="en-US" sz="2000" dirty="0" smtClean="0">
                <a:solidFill>
                  <a:srgbClr val="FFC000"/>
                </a:solidFill>
              </a:rPr>
              <a:t>MS-2</a:t>
            </a:r>
            <a:r>
              <a:rPr lang="en-US" sz="2000" dirty="0" smtClean="0"/>
              <a:t>,</a:t>
            </a:r>
            <a:r>
              <a:rPr lang="en-US" sz="2000" dirty="0" smtClean="0">
                <a:solidFill>
                  <a:srgbClr val="002060"/>
                </a:solidFill>
              </a:rPr>
              <a:t>HSD-3</a:t>
            </a:r>
            <a:r>
              <a:rPr lang="en-US" sz="2000" dirty="0" smtClean="0"/>
              <a:t>,</a:t>
            </a:r>
            <a:r>
              <a:rPr lang="en-US" sz="2000" dirty="0" smtClean="0">
                <a:solidFill>
                  <a:srgbClr val="00B0F0"/>
                </a:solidFill>
              </a:rPr>
              <a:t>ATF-2</a:t>
            </a:r>
            <a:r>
              <a:rPr lang="en-US" sz="2000" dirty="0" smtClean="0"/>
              <a:t>,FO-1,</a:t>
            </a:r>
            <a:r>
              <a:rPr lang="en-US" sz="2000" dirty="0" smtClean="0">
                <a:solidFill>
                  <a:srgbClr val="FF66FF"/>
                </a:solidFill>
              </a:rPr>
              <a:t>ETHANOL-4,</a:t>
            </a:r>
            <a:r>
              <a:rPr lang="en-US" sz="2000" dirty="0" smtClean="0">
                <a:solidFill>
                  <a:srgbClr val="92D050"/>
                </a:solidFill>
              </a:rPr>
              <a:t>WATER-3</a:t>
            </a:r>
          </a:p>
        </p:txBody>
      </p:sp>
      <p:pic>
        <p:nvPicPr>
          <p:cNvPr id="5" name="Image 19"/>
          <p:cNvPicPr>
            <a:picLocks noGrp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323850" y="692696"/>
            <a:ext cx="4340225" cy="4248472"/>
          </a:xfrm>
          <a:prstGeom prst="rect">
            <a:avLst/>
          </a:prstGeom>
        </p:spPr>
      </p:pic>
      <p:grpSp>
        <p:nvGrpSpPr>
          <p:cNvPr id="6" name="docshapegroup20"/>
          <p:cNvGrpSpPr>
            <a:grpSpLocks/>
          </p:cNvGrpSpPr>
          <p:nvPr/>
        </p:nvGrpSpPr>
        <p:grpSpPr bwMode="auto">
          <a:xfrm>
            <a:off x="5076056" y="567510"/>
            <a:ext cx="3749886" cy="4445620"/>
            <a:chOff x="1186" y="2172"/>
            <a:chExt cx="9680" cy="12832"/>
          </a:xfrm>
        </p:grpSpPr>
        <p:pic>
          <p:nvPicPr>
            <p:cNvPr id="7" name="docshape21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" y="3315"/>
              <a:ext cx="7787" cy="9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docshape22"/>
            <p:cNvSpPr>
              <a:spLocks/>
            </p:cNvSpPr>
            <p:nvPr/>
          </p:nvSpPr>
          <p:spPr bwMode="auto">
            <a:xfrm>
              <a:off x="1186" y="2791"/>
              <a:ext cx="9560" cy="106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IN"/>
            </a:p>
          </p:txBody>
        </p:sp>
        <p:pic>
          <p:nvPicPr>
            <p:cNvPr id="9" name="docshape23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2" y="2172"/>
              <a:ext cx="9654" cy="12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8409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3" b="1551"/>
          <a:stretch/>
        </p:blipFill>
        <p:spPr bwMode="auto">
          <a:xfrm>
            <a:off x="251520" y="411480"/>
            <a:ext cx="4176464" cy="54657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1" b="14966"/>
          <a:stretch/>
        </p:blipFill>
        <p:spPr bwMode="auto">
          <a:xfrm>
            <a:off x="4860032" y="411480"/>
            <a:ext cx="3816424" cy="54657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38141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-387424"/>
            <a:ext cx="8507288" cy="1301006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Testing and Verification of AOPS at Tanks 15 and 16 Systems at Various Locations in the Tank </a:t>
            </a:r>
            <a:r>
              <a:rPr lang="en-US" sz="2200" dirty="0" smtClean="0">
                <a:solidFill>
                  <a:srgbClr val="0070C0"/>
                </a:solidFill>
              </a:rPr>
              <a:t>Farm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3528" y="980728"/>
            <a:ext cx="8363272" cy="5039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Apparatus Required:</a:t>
            </a:r>
            <a:endParaRPr lang="en-IN" sz="2000" dirty="0"/>
          </a:p>
          <a:p>
            <a:pPr lvl="0"/>
            <a:r>
              <a:rPr lang="en-US" sz="2000" dirty="0"/>
              <a:t>Non-sparkle tools to remove AOPS</a:t>
            </a:r>
            <a:endParaRPr lang="en-IN" sz="2000" dirty="0"/>
          </a:p>
          <a:p>
            <a:r>
              <a:rPr lang="en-US" sz="2000" dirty="0"/>
              <a:t>Bucket of </a:t>
            </a:r>
            <a:r>
              <a:rPr lang="en-US" sz="2000" dirty="0" smtClean="0"/>
              <a:t>water</a:t>
            </a:r>
          </a:p>
          <a:p>
            <a:pPr marL="0" indent="0">
              <a:buNone/>
            </a:pPr>
            <a:r>
              <a:rPr lang="en-US" sz="2400" b="1" dirty="0" smtClean="0"/>
              <a:t>Steps:</a:t>
            </a:r>
          </a:p>
          <a:p>
            <a:pPr marL="0" lvl="0" indent="0">
              <a:buNone/>
            </a:pPr>
            <a:r>
              <a:rPr lang="en-US" sz="2400" b="1" dirty="0" smtClean="0"/>
              <a:t>1) Force </a:t>
            </a:r>
            <a:r>
              <a:rPr lang="en-US" sz="2400" b="1" dirty="0"/>
              <a:t>AOPS in Station </a:t>
            </a:r>
            <a:r>
              <a:rPr lang="en-US" sz="2400" b="1" dirty="0" smtClean="0"/>
              <a:t>SCADA and </a:t>
            </a:r>
            <a:r>
              <a:rPr lang="en-IN" sz="2400" b="1" dirty="0"/>
              <a:t>Verify ROSOV Initial </a:t>
            </a:r>
            <a:r>
              <a:rPr lang="en-IN" sz="2400" b="1" dirty="0" smtClean="0"/>
              <a:t>State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2) </a:t>
            </a:r>
            <a:r>
              <a:rPr lang="en-US" sz="2400" b="1" dirty="0"/>
              <a:t>Safely Remove </a:t>
            </a:r>
            <a:r>
              <a:rPr lang="en-US" sz="2400" b="1" dirty="0" smtClean="0"/>
              <a:t>AOPS and disable force condition</a:t>
            </a:r>
          </a:p>
          <a:p>
            <a:pPr marL="0" lvl="0" indent="0">
              <a:buNone/>
            </a:pPr>
            <a:r>
              <a:rPr lang="en-US" sz="2400" b="1" dirty="0" smtClean="0"/>
              <a:t>3) </a:t>
            </a:r>
            <a:r>
              <a:rPr lang="en-IN" sz="2800" b="1" dirty="0"/>
              <a:t>Test AOPS in Water Bucket:</a:t>
            </a:r>
            <a:endParaRPr lang="en-IN" sz="2400" dirty="0"/>
          </a:p>
          <a:p>
            <a:pPr lvl="1"/>
            <a:r>
              <a:rPr lang="en-US" dirty="0"/>
              <a:t>Place the AOPS in a bucket of </a:t>
            </a:r>
            <a:r>
              <a:rPr lang="en-US" dirty="0" smtClean="0"/>
              <a:t>water.</a:t>
            </a:r>
          </a:p>
          <a:p>
            <a:pPr lvl="1"/>
            <a:r>
              <a:rPr lang="en-US" sz="2800" dirty="0" smtClean="0"/>
              <a:t>Observe </a:t>
            </a:r>
            <a:r>
              <a:rPr lang="en-US" sz="2800" dirty="0"/>
              <a:t>if the ROSOV closes. If the ROSOV does not close, the AOPS is not functioning correctly and needs replacement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1535332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91264" cy="6480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</a:rPr>
              <a:t>THANK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70C0"/>
                </a:solidFill>
              </a:rPr>
              <a:t>YOU</a:t>
            </a:r>
            <a:endParaRPr lang="en-IN" b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6" y="836712"/>
            <a:ext cx="8388424" cy="56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5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0"/>
            <a:ext cx="8579296" cy="620688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 TANKS</a:t>
            </a:r>
            <a:endParaRPr lang="en-IN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548680"/>
            <a:ext cx="8784976" cy="6120680"/>
          </a:xfrm>
        </p:spPr>
        <p:txBody>
          <a:bodyPr/>
          <a:lstStyle/>
          <a:p>
            <a:pPr lvl="0"/>
            <a:r>
              <a:rPr lang="en-US" sz="2000" dirty="0" smtClean="0">
                <a:solidFill>
                  <a:srgbClr val="0070C0"/>
                </a:solidFill>
              </a:rPr>
              <a:t>Fixed </a:t>
            </a:r>
            <a:r>
              <a:rPr lang="en-US" sz="2000" dirty="0">
                <a:solidFill>
                  <a:srgbClr val="0070C0"/>
                </a:solidFill>
              </a:rPr>
              <a:t>roof tank(HSD,FO,ATF,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WATER)</a:t>
            </a:r>
            <a:endParaRPr lang="en-IN" sz="2000" dirty="0" smtClean="0">
              <a:solidFill>
                <a:srgbClr val="0070C0"/>
              </a:solidFill>
            </a:endParaRPr>
          </a:p>
          <a:p>
            <a:pPr lvl="0"/>
            <a:r>
              <a:rPr lang="en-US" sz="2000" dirty="0" smtClean="0">
                <a:solidFill>
                  <a:srgbClr val="0070C0"/>
                </a:solidFill>
              </a:rPr>
              <a:t>Internal </a:t>
            </a:r>
            <a:r>
              <a:rPr lang="en-US" sz="2000" dirty="0">
                <a:solidFill>
                  <a:srgbClr val="0070C0"/>
                </a:solidFill>
              </a:rPr>
              <a:t>floating roof </a:t>
            </a:r>
            <a:r>
              <a:rPr lang="en-US" sz="2000" dirty="0" smtClean="0">
                <a:solidFill>
                  <a:srgbClr val="0070C0"/>
                </a:solidFill>
              </a:rPr>
              <a:t>tank (MS)</a:t>
            </a:r>
            <a:endParaRPr lang="en-IN" sz="2000" dirty="0" smtClean="0">
              <a:solidFill>
                <a:srgbClr val="0070C0"/>
              </a:solidFill>
            </a:endParaRPr>
          </a:p>
          <a:p>
            <a:pPr lvl="0"/>
            <a:r>
              <a:rPr lang="en-US" sz="2000" dirty="0" smtClean="0">
                <a:solidFill>
                  <a:srgbClr val="0070C0"/>
                </a:solidFill>
              </a:rPr>
              <a:t>Above ground  horizontal tank(Ethanol)</a:t>
            </a:r>
          </a:p>
          <a:p>
            <a:pPr marL="0" lvl="0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For safety reason  height specification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(</a:t>
            </a:r>
            <a:r>
              <a:rPr lang="en-US" sz="2000" dirty="0" smtClean="0">
                <a:solidFill>
                  <a:srgbClr val="0070C0"/>
                </a:solidFill>
              </a:rPr>
              <a:t>HHH,HH,LL,LLL)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a</a:t>
            </a:r>
            <a:r>
              <a:rPr lang="en-US" sz="2000" dirty="0" smtClean="0">
                <a:solidFill>
                  <a:srgbClr val="0070C0"/>
                </a:solidFill>
              </a:rPr>
              <a:t>nd air vents (normal, silica gel)</a:t>
            </a:r>
            <a:endParaRPr lang="en-IN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3" y="387945"/>
            <a:ext cx="3456384" cy="239298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1" b="23718"/>
          <a:stretch/>
        </p:blipFill>
        <p:spPr bwMode="auto">
          <a:xfrm>
            <a:off x="4499994" y="3614886"/>
            <a:ext cx="3456383" cy="2838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8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717032"/>
            <a:ext cx="345638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75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0"/>
            <a:ext cx="8291264" cy="620688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FC000"/>
                </a:solidFill>
              </a:rPr>
              <a:t>VALVES</a:t>
            </a:r>
            <a:endParaRPr lang="en-IN" sz="32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504" y="476672"/>
            <a:ext cx="8579296" cy="6048672"/>
          </a:xfrm>
        </p:spPr>
        <p:txBody>
          <a:bodyPr/>
          <a:lstStyle/>
          <a:p>
            <a:pPr lvl="0"/>
            <a:r>
              <a:rPr lang="en-US" sz="1600" b="1" dirty="0">
                <a:solidFill>
                  <a:srgbClr val="0070C0"/>
                </a:solidFill>
              </a:rPr>
              <a:t>Gate valves</a:t>
            </a:r>
            <a:endParaRPr lang="en-IN" sz="1600" b="1" dirty="0">
              <a:solidFill>
                <a:srgbClr val="0070C0"/>
              </a:solidFill>
            </a:endParaRPr>
          </a:p>
          <a:p>
            <a:pPr lvl="0"/>
            <a:r>
              <a:rPr lang="en-US" sz="1600" b="1" dirty="0">
                <a:solidFill>
                  <a:srgbClr val="0070C0"/>
                </a:solidFill>
              </a:rPr>
              <a:t>Globe valves</a:t>
            </a:r>
            <a:endParaRPr lang="en-IN" sz="1600" b="1" dirty="0">
              <a:solidFill>
                <a:srgbClr val="0070C0"/>
              </a:solidFill>
            </a:endParaRPr>
          </a:p>
          <a:p>
            <a:pPr lvl="0"/>
            <a:r>
              <a:rPr lang="en-US" sz="1600" b="1" dirty="0">
                <a:solidFill>
                  <a:srgbClr val="0070C0"/>
                </a:solidFill>
              </a:rPr>
              <a:t>Needle and butterfly valves</a:t>
            </a:r>
            <a:endParaRPr lang="en-IN" sz="1600" b="1" dirty="0">
              <a:solidFill>
                <a:srgbClr val="0070C0"/>
              </a:solidFill>
            </a:endParaRPr>
          </a:p>
          <a:p>
            <a:pPr lvl="0"/>
            <a:r>
              <a:rPr lang="en-US" sz="1600" b="1" dirty="0">
                <a:solidFill>
                  <a:srgbClr val="0070C0"/>
                </a:solidFill>
              </a:rPr>
              <a:t>Check valves</a:t>
            </a:r>
            <a:endParaRPr lang="en-IN" sz="1600" b="1" dirty="0">
              <a:solidFill>
                <a:srgbClr val="0070C0"/>
              </a:solidFill>
            </a:endParaRPr>
          </a:p>
          <a:p>
            <a:pPr lvl="0"/>
            <a:r>
              <a:rPr lang="en-US" sz="1600" b="1" dirty="0">
                <a:solidFill>
                  <a:srgbClr val="0070C0"/>
                </a:solidFill>
              </a:rPr>
              <a:t>DBBV(Double Block Bleed Valves)</a:t>
            </a:r>
            <a:endParaRPr lang="en-IN" sz="1600" b="1" dirty="0">
              <a:solidFill>
                <a:srgbClr val="0070C0"/>
              </a:solidFill>
            </a:endParaRPr>
          </a:p>
          <a:p>
            <a:pPr lvl="0"/>
            <a:r>
              <a:rPr lang="en-US" sz="1600" b="1" dirty="0">
                <a:solidFill>
                  <a:srgbClr val="0070C0"/>
                </a:solidFill>
              </a:rPr>
              <a:t>ROSOV(Remote Operated Shut Off Valves)</a:t>
            </a:r>
            <a:endParaRPr lang="en-IN" sz="1600" b="1" dirty="0">
              <a:solidFill>
                <a:srgbClr val="0070C0"/>
              </a:solidFill>
            </a:endParaRPr>
          </a:p>
          <a:p>
            <a:pPr lvl="0"/>
            <a:r>
              <a:rPr lang="en-US" sz="1600" b="1" dirty="0">
                <a:solidFill>
                  <a:srgbClr val="0070C0"/>
                </a:solidFill>
              </a:rPr>
              <a:t>Digital control valve (DCV)</a:t>
            </a:r>
            <a:endParaRPr lang="en-IN" sz="1600" b="1" dirty="0">
              <a:solidFill>
                <a:srgbClr val="0070C0"/>
              </a:solidFill>
            </a:endParaRPr>
          </a:p>
          <a:p>
            <a:pPr lvl="0"/>
            <a:r>
              <a:rPr lang="en-US" sz="1600" b="1" dirty="0">
                <a:solidFill>
                  <a:srgbClr val="0070C0"/>
                </a:solidFill>
              </a:rPr>
              <a:t>Motor operated valve (MOV)</a:t>
            </a:r>
            <a:endParaRPr lang="en-IN" sz="16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0" y="620688"/>
            <a:ext cx="3300033" cy="259228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645024"/>
            <a:ext cx="3168352" cy="280831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645024"/>
            <a:ext cx="2813970" cy="2808312"/>
          </a:xfrm>
          <a:prstGeom prst="rect">
            <a:avLst/>
          </a:prstGeom>
        </p:spPr>
      </p:pic>
      <p:pic>
        <p:nvPicPr>
          <p:cNvPr id="7" name="Image 35"/>
          <p:cNvPicPr/>
          <p:nvPr/>
        </p:nvPicPr>
        <p:blipFill rotWithShape="1">
          <a:blip r:embed="rId5" cstate="print"/>
          <a:srcRect l="-1" r="54027"/>
          <a:stretch/>
        </p:blipFill>
        <p:spPr>
          <a:xfrm>
            <a:off x="6660232" y="3645024"/>
            <a:ext cx="2283743" cy="25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80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99933"/>
            <a:ext cx="3672408" cy="2353003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572492"/>
            <a:ext cx="3420799" cy="2280444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91" y="3212976"/>
            <a:ext cx="3546053" cy="295232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09" y="3212976"/>
            <a:ext cx="3678555" cy="299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4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435280" cy="432048"/>
          </a:xfrm>
        </p:spPr>
        <p:txBody>
          <a:bodyPr>
            <a:normAutofit fontScale="90000"/>
          </a:bodyPr>
          <a:lstStyle/>
          <a:p>
            <a:r>
              <a:rPr lang="en-US" sz="2400" dirty="0" smtClean="0">
                <a:solidFill>
                  <a:srgbClr val="FFC000"/>
                </a:solidFill>
              </a:rPr>
              <a:t>FLOW METERS</a:t>
            </a:r>
            <a:endParaRPr lang="en-IN" sz="24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548680"/>
            <a:ext cx="8507288" cy="5471120"/>
          </a:xfrm>
        </p:spPr>
        <p:txBody>
          <a:bodyPr/>
          <a:lstStyle/>
          <a:p>
            <a:pPr lvl="0"/>
            <a:r>
              <a:rPr lang="en-US" sz="2400" b="1" dirty="0">
                <a:solidFill>
                  <a:srgbClr val="0070C0"/>
                </a:solidFill>
              </a:rPr>
              <a:t>Mass flow </a:t>
            </a:r>
            <a:r>
              <a:rPr lang="en-US" sz="2400" b="1" dirty="0" smtClean="0">
                <a:solidFill>
                  <a:srgbClr val="0070C0"/>
                </a:solidFill>
              </a:rPr>
              <a:t>meter(FO)</a:t>
            </a:r>
            <a:endParaRPr lang="en-IN" sz="2400" b="1" dirty="0">
              <a:solidFill>
                <a:srgbClr val="0070C0"/>
              </a:solidFill>
            </a:endParaRPr>
          </a:p>
          <a:p>
            <a:pPr lvl="0"/>
            <a:r>
              <a:rPr lang="en-US" sz="2400" b="1" dirty="0">
                <a:solidFill>
                  <a:srgbClr val="0070C0"/>
                </a:solidFill>
              </a:rPr>
              <a:t>Positive displacement </a:t>
            </a:r>
            <a:r>
              <a:rPr lang="en-US" sz="2400" b="1" dirty="0" smtClean="0">
                <a:solidFill>
                  <a:srgbClr val="0070C0"/>
                </a:solidFill>
              </a:rPr>
              <a:t>meter</a:t>
            </a:r>
          </a:p>
          <a:p>
            <a:pPr marL="0" lv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(</a:t>
            </a:r>
            <a:r>
              <a:rPr lang="en-US" sz="2400" b="1" dirty="0" smtClean="0">
                <a:solidFill>
                  <a:srgbClr val="0070C0"/>
                </a:solidFill>
              </a:rPr>
              <a:t>MS,HSD,ATF)</a:t>
            </a:r>
            <a:endParaRPr lang="en-IN" sz="2400" b="1" dirty="0">
              <a:solidFill>
                <a:srgbClr val="0070C0"/>
              </a:solidFill>
            </a:endParaRPr>
          </a:p>
          <a:p>
            <a:pPr lvl="0"/>
            <a:r>
              <a:rPr lang="en-US" sz="2400" b="1" dirty="0">
                <a:solidFill>
                  <a:srgbClr val="0070C0"/>
                </a:solidFill>
              </a:rPr>
              <a:t>Turbine flow </a:t>
            </a:r>
            <a:r>
              <a:rPr lang="en-US" sz="2400" b="1" dirty="0" smtClean="0">
                <a:solidFill>
                  <a:srgbClr val="0070C0"/>
                </a:solidFill>
              </a:rPr>
              <a:t>meter(Ethanol)</a:t>
            </a:r>
            <a:endParaRPr lang="en-IN" sz="2400" b="1" dirty="0">
              <a:solidFill>
                <a:srgbClr val="0070C0"/>
              </a:solidFill>
            </a:endParaRPr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59" y="378326"/>
            <a:ext cx="3667760" cy="2618626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9" t="21005" r="6185" b="13016"/>
          <a:stretch/>
        </p:blipFill>
        <p:spPr bwMode="auto">
          <a:xfrm>
            <a:off x="467544" y="3418706"/>
            <a:ext cx="3276089" cy="3106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418706"/>
            <a:ext cx="3848735" cy="310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05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435280" cy="576064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 TANKS FARM</a:t>
            </a:r>
            <a:endParaRPr lang="en-IN" sz="2800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5536" y="764704"/>
            <a:ext cx="8291264" cy="5255096"/>
          </a:xfrm>
        </p:spPr>
        <p:txBody>
          <a:bodyPr/>
          <a:lstStyle/>
          <a:p>
            <a:pPr lvl="0"/>
            <a:r>
              <a:rPr lang="en-US" sz="1800" dirty="0">
                <a:solidFill>
                  <a:srgbClr val="0070C0"/>
                </a:solidFill>
              </a:rPr>
              <a:t>Radar </a:t>
            </a:r>
            <a:r>
              <a:rPr lang="en-US" sz="1800" dirty="0" smtClean="0">
                <a:solidFill>
                  <a:srgbClr val="0070C0"/>
                </a:solidFill>
              </a:rPr>
              <a:t>gauge(primary , secondary)</a:t>
            </a:r>
            <a:endParaRPr lang="en-IN" sz="1800" dirty="0">
              <a:solidFill>
                <a:srgbClr val="0070C0"/>
              </a:solidFill>
            </a:endParaRPr>
          </a:p>
          <a:p>
            <a:pPr lvl="0"/>
            <a:r>
              <a:rPr lang="en-US" sz="1800" dirty="0" smtClean="0">
                <a:solidFill>
                  <a:srgbClr val="0070C0"/>
                </a:solidFill>
              </a:rPr>
              <a:t>MSTW(Multiple spot </a:t>
            </a:r>
            <a:r>
              <a:rPr lang="en-US" sz="1800" dirty="0">
                <a:solidFill>
                  <a:srgbClr val="0070C0"/>
                </a:solidFill>
              </a:rPr>
              <a:t>temperature and water sensor)</a:t>
            </a:r>
            <a:endParaRPr lang="en-IN" sz="1800" dirty="0">
              <a:solidFill>
                <a:srgbClr val="0070C0"/>
              </a:solidFill>
            </a:endParaRP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AOPS(Automatic Overspill sensor)</a:t>
            </a:r>
            <a:endParaRPr lang="en-IN" sz="1800" dirty="0">
              <a:solidFill>
                <a:srgbClr val="0070C0"/>
              </a:solidFill>
            </a:endParaRP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Pressure transmitter</a:t>
            </a:r>
            <a:endParaRPr lang="en-IN" sz="1800" dirty="0">
              <a:solidFill>
                <a:srgbClr val="0070C0"/>
              </a:solidFill>
            </a:endParaRP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Density probe</a:t>
            </a:r>
            <a:endParaRPr lang="en-IN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6"/>
          <a:stretch/>
        </p:blipFill>
        <p:spPr bwMode="auto">
          <a:xfrm>
            <a:off x="5868144" y="476672"/>
            <a:ext cx="2474099" cy="26642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rosemount 765 senso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2996952"/>
            <a:ext cx="2448271" cy="33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8" r="43471" b="3608"/>
          <a:stretch/>
        </p:blipFill>
        <p:spPr bwMode="auto">
          <a:xfrm>
            <a:off x="2848436" y="2996952"/>
            <a:ext cx="998855" cy="32403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64" r="22597" b="13241"/>
          <a:stretch/>
        </p:blipFill>
        <p:spPr bwMode="auto">
          <a:xfrm>
            <a:off x="6444208" y="3845472"/>
            <a:ext cx="2518736" cy="22322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In-tank Density and Viscosity Meter DC-42 - LEMIS Process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5" r="22104"/>
          <a:stretch/>
        </p:blipFill>
        <p:spPr bwMode="auto">
          <a:xfrm>
            <a:off x="4139953" y="2996952"/>
            <a:ext cx="1512168" cy="32403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2862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640"/>
            <a:ext cx="8686800" cy="432048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>
                <a:solidFill>
                  <a:srgbClr val="FFC000"/>
                </a:solidFill>
              </a:rPr>
              <a:t>TANK LORRY FILLING SHED</a:t>
            </a:r>
            <a:endParaRPr lang="en-IN" sz="2400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504" y="692696"/>
            <a:ext cx="8579296" cy="5327104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0070C0"/>
                </a:solidFill>
              </a:rPr>
              <a:t>Batch controller</a:t>
            </a:r>
            <a:endParaRPr lang="en-IN" sz="1800" dirty="0">
              <a:solidFill>
                <a:srgbClr val="0070C0"/>
              </a:solidFill>
            </a:endParaRP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Loading arm interlock sensor</a:t>
            </a:r>
            <a:endParaRPr lang="en-IN" sz="1800" dirty="0">
              <a:solidFill>
                <a:srgbClr val="0070C0"/>
              </a:solidFill>
            </a:endParaRP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Proximity card reader</a:t>
            </a:r>
            <a:endParaRPr lang="en-IN" sz="1800" dirty="0">
              <a:solidFill>
                <a:srgbClr val="0070C0"/>
              </a:solidFill>
            </a:endParaRP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Overspill detector</a:t>
            </a:r>
            <a:endParaRPr lang="en-IN" sz="1800" dirty="0">
              <a:solidFill>
                <a:srgbClr val="0070C0"/>
              </a:solidFill>
            </a:endParaRP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Flow meters</a:t>
            </a:r>
            <a:endParaRPr lang="en-IN" sz="1800" dirty="0">
              <a:solidFill>
                <a:srgbClr val="0070C0"/>
              </a:solidFill>
            </a:endParaRP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Digital control valve</a:t>
            </a:r>
            <a:endParaRPr lang="en-IN" sz="1800" dirty="0">
              <a:solidFill>
                <a:srgbClr val="0070C0"/>
              </a:solidFill>
            </a:endParaRPr>
          </a:p>
          <a:p>
            <a:pPr lvl="0"/>
            <a:r>
              <a:rPr lang="en-US" sz="1800" dirty="0">
                <a:solidFill>
                  <a:srgbClr val="0070C0"/>
                </a:solidFill>
              </a:rPr>
              <a:t>Remote interaction terminal</a:t>
            </a:r>
            <a:endParaRPr lang="en-IN" sz="1800" dirty="0">
              <a:solidFill>
                <a:srgbClr val="0070C0"/>
              </a:solidFill>
            </a:endParaRPr>
          </a:p>
          <a:p>
            <a:pPr lvl="0"/>
            <a:r>
              <a:rPr lang="en-US" sz="1800" dirty="0" smtClean="0">
                <a:solidFill>
                  <a:srgbClr val="0070C0"/>
                </a:solidFill>
              </a:rPr>
              <a:t>Earthing relay</a:t>
            </a:r>
            <a:endParaRPr lang="en-IN" sz="1800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34"/>
          <a:stretch/>
        </p:blipFill>
        <p:spPr bwMode="auto">
          <a:xfrm>
            <a:off x="3707904" y="620688"/>
            <a:ext cx="2155339" cy="24482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0" b="5025"/>
          <a:stretch/>
        </p:blipFill>
        <p:spPr bwMode="auto">
          <a:xfrm>
            <a:off x="6372200" y="620688"/>
            <a:ext cx="2304256" cy="24482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1" t="28729" r="14776"/>
          <a:stretch/>
        </p:blipFill>
        <p:spPr bwMode="auto">
          <a:xfrm>
            <a:off x="272549" y="3933056"/>
            <a:ext cx="2139211" cy="24482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7" t="27569" r="26804"/>
          <a:stretch/>
        </p:blipFill>
        <p:spPr bwMode="auto">
          <a:xfrm>
            <a:off x="2699792" y="3789040"/>
            <a:ext cx="1584176" cy="25922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9" y="3789039"/>
            <a:ext cx="1917556" cy="2607691"/>
          </a:xfrm>
          <a:prstGeom prst="rect">
            <a:avLst/>
          </a:prstGeom>
        </p:spPr>
      </p:pic>
      <p:pic>
        <p:nvPicPr>
          <p:cNvPr id="11" name="Picture 10" descr="https://www.advancedsystek.com/images/products/oversflow_prevention-2.jpg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6" t="9464" r="37192" b="7571"/>
          <a:stretch/>
        </p:blipFill>
        <p:spPr bwMode="auto">
          <a:xfrm>
            <a:off x="6876256" y="3212976"/>
            <a:ext cx="2105025" cy="32956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14815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advancedsystek.com/images/products/terminal-automation-systems-5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8496944" cy="5976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4199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244</TotalTime>
  <Words>651</Words>
  <Application>Microsoft Office PowerPoint</Application>
  <PresentationFormat>On-screen Show (4:3)</PresentationFormat>
  <Paragraphs>107</Paragraphs>
  <Slides>22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Equity</vt:lpstr>
      <vt:lpstr>SUMMER INTERSHIP INDIAN OIL COOPERATION LIMITED TONDIARPET TERMINAL (12/06/24 TO 12/07/24)</vt:lpstr>
      <vt:lpstr>PIPELINE ACROSS INDIA                                            TONDIARPET TERMINAL</vt:lpstr>
      <vt:lpstr> TANKS</vt:lpstr>
      <vt:lpstr>VALVES</vt:lpstr>
      <vt:lpstr>PowerPoint Presentation</vt:lpstr>
      <vt:lpstr>FLOW METERS</vt:lpstr>
      <vt:lpstr> TANKS FARM</vt:lpstr>
      <vt:lpstr>TANK LORRY FILLING SHED</vt:lpstr>
      <vt:lpstr>PowerPoint Presentation</vt:lpstr>
      <vt:lpstr>PowerPoint Presentation</vt:lpstr>
      <vt:lpstr>TERMINAL AUTOMATION SYSTEM</vt:lpstr>
      <vt:lpstr>Safety </vt:lpstr>
      <vt:lpstr>PowerPoint Presentation</vt:lpstr>
      <vt:lpstr>WAGON LOADIND</vt:lpstr>
      <vt:lpstr>WORK DONE AT IOCL TONDAIRPET TERMINAL</vt:lpstr>
      <vt:lpstr>Enhancing Fuel Delivery Accuracy through Automated Calibration of Positive Displacement Meters at Tondiarpet Terminal Bays for truck filling</vt:lpstr>
      <vt:lpstr>PowerPoint Presentation</vt:lpstr>
      <vt:lpstr>CPU Card Replacement and Parameter Reconfiguration for Bay 3 Batch Controller </vt:lpstr>
      <vt:lpstr>Installation of Magnetic Proximity Sensor for Dyke Drain Valve 10 on Tank 2</vt:lpstr>
      <vt:lpstr>PowerPoint Presentation</vt:lpstr>
      <vt:lpstr>Testing and Verification of AOPS at Tanks 15 and 16 Systems at Various Locations in the Tank Farm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INTERSHIP INDIAN OIL COOPERATION LIMITED TONDIARPET TERMINAL</dc:title>
  <dc:creator>keerthivasan</dc:creator>
  <cp:lastModifiedBy>keerthivasan</cp:lastModifiedBy>
  <cp:revision>30</cp:revision>
  <dcterms:created xsi:type="dcterms:W3CDTF">2024-07-14T12:32:38Z</dcterms:created>
  <dcterms:modified xsi:type="dcterms:W3CDTF">2024-07-16T17:25:30Z</dcterms:modified>
</cp:coreProperties>
</file>